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00200" y="330200"/>
            <a:ext cx="9779001" cy="65193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21"/>
          </p:nvPr>
        </p:nvSpPr>
        <p:spPr>
          <a:xfrm>
            <a:off x="6642100" y="762000"/>
            <a:ext cx="5494867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6718300" y="1054100"/>
            <a:ext cx="5334000" cy="800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464300" y="5067300"/>
            <a:ext cx="5943600" cy="396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464300" y="762000"/>
            <a:ext cx="584835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23"/>
          </p:nvPr>
        </p:nvSpPr>
        <p:spPr>
          <a:xfrm>
            <a:off x="723900" y="723900"/>
            <a:ext cx="5638801" cy="845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hyperlink" Target="https://www.scootle.edu.au/ec/viewing/L2801/L2801/index.html" TargetMode="External"/><Relationship Id="rId4" Type="http://schemas.openxmlformats.org/officeDocument/2006/relationships/hyperlink" Target="http://scootle.edu.au/ec/acSubject?name=%22Mathematics%22" TargetMode="External"/><Relationship Id="rId5" Type="http://schemas.openxmlformats.org/officeDocument/2006/relationships/hyperlink" Target="https://learnx.ca/infinity/" TargetMode="External"/><Relationship Id="rId6" Type="http://schemas.openxmlformats.org/officeDocument/2006/relationships/hyperlink" Target="https://www.geogebra.org/" TargetMode="External"/><Relationship Id="rId7" Type="http://schemas.openxmlformats.org/officeDocument/2006/relationships/hyperlink" Target="https://mathigon.org/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hyperlink" Target="https://en.ccunesco.ca/idealab/education-and-covid-19-challenges-and-opportunities" TargetMode="External"/><Relationship Id="rId4" Type="http://schemas.openxmlformats.org/officeDocument/2006/relationships/hyperlink" Target="https://hechingerreport.org" TargetMode="External"/><Relationship Id="rId5" Type="http://schemas.openxmlformats.org/officeDocument/2006/relationships/hyperlink" Target="https://www.scootle.edu.au/ec/viewing/L2801/L2801/index.html" TargetMode="External"/><Relationship Id="rId6" Type="http://schemas.openxmlformats.org/officeDocument/2006/relationships/hyperlink" Target="http://scootle.edu.au/ec/acSubject?name=%22Mathematics%22" TargetMode="External"/><Relationship Id="rId7" Type="http://schemas.openxmlformats.org/officeDocument/2006/relationships/hyperlink" Target="https://learnx.ca/infinity/" TargetMode="External"/><Relationship Id="rId8" Type="http://schemas.openxmlformats.org/officeDocument/2006/relationships/hyperlink" Target="https://www.geogebra.org/" TargetMode="External"/><Relationship Id="rId9" Type="http://schemas.openxmlformats.org/officeDocument/2006/relationships/hyperlink" Target="https://mathigon.org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oronavirus-Covid-19-DNA.jpg" descr="Coronavirus-Covid-19-DNA.jpg"/>
          <p:cNvPicPr>
            <a:picLocks noChangeAspect="1"/>
          </p:cNvPicPr>
          <p:nvPr/>
        </p:nvPicPr>
        <p:blipFill>
          <a:blip r:embed="rId2">
            <a:alphaModFix amt="22396"/>
            <a:extLst/>
          </a:blip>
          <a:stretch>
            <a:fillRect/>
          </a:stretch>
        </p:blipFill>
        <p:spPr>
          <a:xfrm>
            <a:off x="-2163544" y="-3267577"/>
            <a:ext cx="17331947" cy="1299896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What Changes Are Worth Keeping?"/>
          <p:cNvSpPr txBox="1"/>
          <p:nvPr/>
        </p:nvSpPr>
        <p:spPr>
          <a:xfrm>
            <a:off x="2065844" y="3438412"/>
            <a:ext cx="8873112" cy="233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7300">
                <a:solidFill>
                  <a:srgbClr val="FDFDFD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What Changes Are Worth Keeping?</a:t>
            </a:r>
          </a:p>
        </p:txBody>
      </p:sp>
      <p:sp>
        <p:nvSpPr>
          <p:cNvPr id="121" name="CEMC: Bringing Teachers Together Virtually | August 18, 2021                                                                            1"/>
          <p:cNvSpPr txBox="1"/>
          <p:nvPr/>
        </p:nvSpPr>
        <p:spPr>
          <a:xfrm>
            <a:off x="278120" y="9220200"/>
            <a:ext cx="12584769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1400">
                <a:latin typeface="Helvetica"/>
                <a:ea typeface="Helvetica"/>
                <a:cs typeface="Helvetica"/>
                <a:sym typeface="Helvetica"/>
              </a:defRPr>
            </a:pPr>
            <a:r>
              <a:t>                                                                 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t>CEMC: Bringing Teachers Together Virtually | August 18, 2021   </a:t>
            </a:r>
            <a:r>
              <a:t>                                                                         1</a:t>
            </a:r>
          </a:p>
        </p:txBody>
      </p:sp>
      <p:sp>
        <p:nvSpPr>
          <p:cNvPr id="122" name="by Nicoleta Babutiu…"/>
          <p:cNvSpPr txBox="1"/>
          <p:nvPr/>
        </p:nvSpPr>
        <p:spPr>
          <a:xfrm>
            <a:off x="4031746" y="6252674"/>
            <a:ext cx="442148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t>by Nicoleta Babutiu</a:t>
            </a:r>
          </a:p>
          <a:p>
            <a:pPr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t>contributor: Luminita Matyas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val"/>
          <p:cNvSpPr/>
          <p:nvPr/>
        </p:nvSpPr>
        <p:spPr>
          <a:xfrm>
            <a:off x="915243" y="4858439"/>
            <a:ext cx="2384315" cy="242362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25" name="Circle"/>
          <p:cNvSpPr/>
          <p:nvPr/>
        </p:nvSpPr>
        <p:spPr>
          <a:xfrm>
            <a:off x="10754031" y="1586271"/>
            <a:ext cx="1270001" cy="1270001"/>
          </a:xfrm>
          <a:prstGeom prst="ellipse">
            <a:avLst/>
          </a:prstGeom>
          <a:gradFill>
            <a:gsLst>
              <a:gs pos="0">
                <a:schemeClr val="accent1">
                  <a:alpha val="35336"/>
                </a:schemeClr>
              </a:gs>
              <a:gs pos="100000">
                <a:schemeClr val="accent1">
                  <a:hueOff val="321133"/>
                  <a:satOff val="-12043"/>
                  <a:lumOff val="-7113"/>
                  <a:alpha val="35336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26" name="Circle"/>
          <p:cNvSpPr/>
          <p:nvPr/>
        </p:nvSpPr>
        <p:spPr>
          <a:xfrm>
            <a:off x="9485900" y="3829608"/>
            <a:ext cx="1473598" cy="1474094"/>
          </a:xfrm>
          <a:prstGeom prst="ellipse">
            <a:avLst/>
          </a:prstGeom>
          <a:gradFill>
            <a:gsLst>
              <a:gs pos="0">
                <a:schemeClr val="accent1">
                  <a:alpha val="55359"/>
                </a:schemeClr>
              </a:gs>
              <a:gs pos="100000">
                <a:schemeClr val="accent1">
                  <a:hueOff val="321133"/>
                  <a:satOff val="-12043"/>
                  <a:lumOff val="-7113"/>
                  <a:alpha val="55359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27" name="Oval"/>
          <p:cNvSpPr/>
          <p:nvPr/>
        </p:nvSpPr>
        <p:spPr>
          <a:xfrm>
            <a:off x="7500986" y="5878961"/>
            <a:ext cx="1823213" cy="1726704"/>
          </a:xfrm>
          <a:prstGeom prst="ellipse">
            <a:avLst/>
          </a:prstGeom>
          <a:gradFill>
            <a:gsLst>
              <a:gs pos="0">
                <a:schemeClr val="accent1">
                  <a:alpha val="97047"/>
                </a:schemeClr>
              </a:gs>
              <a:gs pos="100000">
                <a:schemeClr val="accent1">
                  <a:hueOff val="321133"/>
                  <a:satOff val="-12043"/>
                  <a:lumOff val="-7113"/>
                  <a:alpha val="97047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pic>
        <p:nvPicPr>
          <p:cNvPr id="128" name="covid-cells.jpg" descr="covid-cells.jpg"/>
          <p:cNvPicPr>
            <a:picLocks noChangeAspect="1"/>
          </p:cNvPicPr>
          <p:nvPr/>
        </p:nvPicPr>
        <p:blipFill>
          <a:blip r:embed="rId2">
            <a:alphaModFix amt="6758"/>
            <a:extLst/>
          </a:blip>
          <a:stretch>
            <a:fillRect/>
          </a:stretch>
        </p:blipFill>
        <p:spPr>
          <a:xfrm>
            <a:off x="-3755670" y="-2659262"/>
            <a:ext cx="21745345" cy="12233487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CEMC: Bringing Teachers Together Virtually | August 18, 2021                                                                         2"/>
          <p:cNvSpPr txBox="1"/>
          <p:nvPr/>
        </p:nvSpPr>
        <p:spPr>
          <a:xfrm>
            <a:off x="278120" y="9226550"/>
            <a:ext cx="12584769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                                                                      CEMC: Bringing Teachers Together Virtually | August 18, 2021                                                                         2</a:t>
            </a:r>
          </a:p>
        </p:txBody>
      </p:sp>
      <p:sp>
        <p:nvSpPr>
          <p:cNvPr id="130" name="Oval"/>
          <p:cNvSpPr/>
          <p:nvPr/>
        </p:nvSpPr>
        <p:spPr>
          <a:xfrm>
            <a:off x="4461796" y="6455981"/>
            <a:ext cx="1939926" cy="1960414"/>
          </a:xfrm>
          <a:prstGeom prst="ellipse">
            <a:avLst/>
          </a:prstGeom>
          <a:gradFill>
            <a:gsLst>
              <a:gs pos="0">
                <a:schemeClr val="accent1">
                  <a:alpha val="97047"/>
                </a:schemeClr>
              </a:gs>
              <a:gs pos="100000">
                <a:schemeClr val="accent1">
                  <a:hueOff val="321133"/>
                  <a:satOff val="-12043"/>
                  <a:lumOff val="-7113"/>
                  <a:alpha val="97047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38" name="Connection Line"/>
          <p:cNvSpPr/>
          <p:nvPr/>
        </p:nvSpPr>
        <p:spPr>
          <a:xfrm>
            <a:off x="61685" y="9005538"/>
            <a:ext cx="12847786" cy="48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rgbClr val="14469F">
                <a:alpha val="17277"/>
              </a:srgbClr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32" name="Today’s journey"/>
          <p:cNvSpPr txBox="1"/>
          <p:nvPr>
            <p:ph type="title"/>
          </p:nvPr>
        </p:nvSpPr>
        <p:spPr>
          <a:xfrm>
            <a:off x="635772" y="1484224"/>
            <a:ext cx="6883401" cy="1474094"/>
          </a:xfrm>
          <a:prstGeom prst="rect">
            <a:avLst/>
          </a:prstGeom>
        </p:spPr>
        <p:txBody>
          <a:bodyPr/>
          <a:lstStyle>
            <a:lvl1pPr defTabSz="514095">
              <a:defRPr b="1" sz="704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Today’s journey</a:t>
            </a:r>
          </a:p>
        </p:txBody>
      </p:sp>
      <p:sp>
        <p:nvSpPr>
          <p:cNvPr id="133" name="Q&amp;A"/>
          <p:cNvSpPr txBox="1"/>
          <p:nvPr/>
        </p:nvSpPr>
        <p:spPr>
          <a:xfrm>
            <a:off x="11089070" y="2018071"/>
            <a:ext cx="59992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Q</a:t>
            </a:r>
            <a:r>
              <a:rPr sz="1400"/>
              <a:t>&amp;</a:t>
            </a:r>
            <a:r>
              <a:t>A</a:t>
            </a:r>
          </a:p>
        </p:txBody>
      </p:sp>
      <p:sp>
        <p:nvSpPr>
          <p:cNvPr id="134" name="Conclusions"/>
          <p:cNvSpPr txBox="1"/>
          <p:nvPr/>
        </p:nvSpPr>
        <p:spPr>
          <a:xfrm>
            <a:off x="9473745" y="4363455"/>
            <a:ext cx="149790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000">
                <a:solidFill>
                  <a:srgbClr val="FDFDFD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Conclusions</a:t>
            </a:r>
          </a:p>
        </p:txBody>
      </p:sp>
      <p:sp>
        <p:nvSpPr>
          <p:cNvPr id="135" name="Education in…"/>
          <p:cNvSpPr txBox="1"/>
          <p:nvPr/>
        </p:nvSpPr>
        <p:spPr>
          <a:xfrm>
            <a:off x="7466069" y="6259713"/>
            <a:ext cx="189304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2000">
                <a:solidFill>
                  <a:srgbClr val="FCFCF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Education in </a:t>
            </a:r>
          </a:p>
          <a:p>
            <a:pPr defTabSz="457200">
              <a:defRPr sz="2000">
                <a:solidFill>
                  <a:srgbClr val="FCFCF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pandemic times</a:t>
            </a:r>
          </a:p>
          <a:p>
            <a:pPr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t>Opportunities</a:t>
            </a:r>
          </a:p>
        </p:txBody>
      </p:sp>
      <p:sp>
        <p:nvSpPr>
          <p:cNvPr id="136" name="Education in…"/>
          <p:cNvSpPr txBox="1"/>
          <p:nvPr/>
        </p:nvSpPr>
        <p:spPr>
          <a:xfrm>
            <a:off x="4485237" y="6928187"/>
            <a:ext cx="1893045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2000">
                <a:solidFill>
                  <a:srgbClr val="FCFCF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Education in </a:t>
            </a:r>
          </a:p>
          <a:p>
            <a:pPr defTabSz="457200">
              <a:defRPr sz="2000">
                <a:solidFill>
                  <a:srgbClr val="FCFCF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pandemic times</a:t>
            </a:r>
          </a:p>
          <a:p>
            <a:pPr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Challenges</a:t>
            </a:r>
          </a:p>
        </p:txBody>
      </p:sp>
      <p:sp>
        <p:nvSpPr>
          <p:cNvPr id="137" name="Introduction"/>
          <p:cNvSpPr txBox="1"/>
          <p:nvPr/>
        </p:nvSpPr>
        <p:spPr>
          <a:xfrm>
            <a:off x="1137438" y="5879751"/>
            <a:ext cx="19399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Introduction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2"/>
      <p:bldP build="whole" bldLvl="1" animBg="1" rev="0" advAuto="0" spid="133" grpId="5"/>
      <p:bldP build="whole" bldLvl="1" animBg="1" rev="0" advAuto="0" spid="137" grpId="1"/>
      <p:bldP build="whole" bldLvl="1" animBg="1" rev="0" advAuto="0" spid="135" grpId="3"/>
      <p:bldP build="whole" bldLvl="1" animBg="1" rev="0" advAuto="0" spid="134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coronavirus-RNA-proteins-image-750x500.jpg" descr="coronavirus-RNA-proteins-image-750x500.jpg"/>
          <p:cNvPicPr>
            <a:picLocks noChangeAspect="1"/>
          </p:cNvPicPr>
          <p:nvPr/>
        </p:nvPicPr>
        <p:blipFill>
          <a:blip r:embed="rId2">
            <a:alphaModFix amt="10535"/>
            <a:extLst/>
          </a:blip>
          <a:stretch>
            <a:fillRect/>
          </a:stretch>
        </p:blipFill>
        <p:spPr>
          <a:xfrm>
            <a:off x="-1045367" y="-19484"/>
            <a:ext cx="15061889" cy="1004126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Introduction"/>
          <p:cNvSpPr txBox="1"/>
          <p:nvPr>
            <p:ph type="title"/>
          </p:nvPr>
        </p:nvSpPr>
        <p:spPr>
          <a:xfrm>
            <a:off x="675274" y="1013629"/>
            <a:ext cx="11790462" cy="1474094"/>
          </a:xfrm>
          <a:prstGeom prst="rect">
            <a:avLst/>
          </a:prstGeom>
        </p:spPr>
        <p:txBody>
          <a:bodyPr/>
          <a:lstStyle>
            <a:lvl1pPr>
              <a:defRPr b="1" sz="5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Introduction</a:t>
            </a:r>
          </a:p>
        </p:txBody>
      </p:sp>
      <p:sp>
        <p:nvSpPr>
          <p:cNvPr id="142" name="CEMC: Bringing Teachers Together Virtually | August 18, 2021                                                                           3"/>
          <p:cNvSpPr txBox="1"/>
          <p:nvPr/>
        </p:nvSpPr>
        <p:spPr>
          <a:xfrm>
            <a:off x="278120" y="9226550"/>
            <a:ext cx="12584769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                                                                     CEMC: Bringing Teachers Together Virtually | August 18, 2021                                                                           3</a:t>
            </a:r>
          </a:p>
        </p:txBody>
      </p:sp>
      <p:sp>
        <p:nvSpPr>
          <p:cNvPr id="146" name="Connection Line"/>
          <p:cNvSpPr/>
          <p:nvPr/>
        </p:nvSpPr>
        <p:spPr>
          <a:xfrm>
            <a:off x="61685" y="9005538"/>
            <a:ext cx="12847786" cy="48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rgbClr val="14469F">
                <a:alpha val="17277"/>
              </a:srgbClr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44" name="“Good economics is one that does not assume a conclusion. One that is willing to question assumptions at every turn in light of new evidence.”"/>
          <p:cNvSpPr txBox="1"/>
          <p:nvPr/>
        </p:nvSpPr>
        <p:spPr>
          <a:xfrm>
            <a:off x="460219" y="3949699"/>
            <a:ext cx="12084362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“Good economics is one that does not assume a conclusion. One that is willing to question assumptions at every turn in light of new evidence.”</a:t>
            </a:r>
          </a:p>
        </p:txBody>
      </p:sp>
      <p:sp>
        <p:nvSpPr>
          <p:cNvPr id="145" name="Esther Duflo"/>
          <p:cNvSpPr txBox="1"/>
          <p:nvPr/>
        </p:nvSpPr>
        <p:spPr>
          <a:xfrm>
            <a:off x="9086846" y="6893116"/>
            <a:ext cx="228061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Esther Duflo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coronavirus-RNA-proteins-image-750x500.jpg" descr="coronavirus-RNA-proteins-image-750x500.jpg"/>
          <p:cNvPicPr>
            <a:picLocks noChangeAspect="1"/>
          </p:cNvPicPr>
          <p:nvPr/>
        </p:nvPicPr>
        <p:blipFill>
          <a:blip r:embed="rId2">
            <a:alphaModFix amt="10535"/>
            <a:extLst/>
          </a:blip>
          <a:stretch>
            <a:fillRect/>
          </a:stretch>
        </p:blipFill>
        <p:spPr>
          <a:xfrm>
            <a:off x="-1045367" y="-19484"/>
            <a:ext cx="15061889" cy="1004126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Education in pandemic times…"/>
          <p:cNvSpPr txBox="1"/>
          <p:nvPr>
            <p:ph type="title"/>
          </p:nvPr>
        </p:nvSpPr>
        <p:spPr>
          <a:xfrm>
            <a:off x="590347" y="340332"/>
            <a:ext cx="11790462" cy="1474094"/>
          </a:xfrm>
          <a:prstGeom prst="rect">
            <a:avLst/>
          </a:prstGeom>
        </p:spPr>
        <p:txBody>
          <a:bodyPr/>
          <a:lstStyle/>
          <a:p>
            <a:pPr defTabSz="457200">
              <a:defRPr sz="3800">
                <a:solidFill>
                  <a:srgbClr val="FCFCF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Education in pandemic times</a:t>
            </a:r>
          </a:p>
          <a:p>
            <a:pPr defTabSz="457200">
              <a:defRPr sz="3800">
                <a:solidFill>
                  <a:srgbClr val="FCFCF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Challenges </a:t>
            </a:r>
          </a:p>
        </p:txBody>
      </p:sp>
      <p:sp>
        <p:nvSpPr>
          <p:cNvPr id="150" name="CEMC: Bringing Teachers Together Virtually | August 18, 2021                                                                           4"/>
          <p:cNvSpPr txBox="1"/>
          <p:nvPr/>
        </p:nvSpPr>
        <p:spPr>
          <a:xfrm>
            <a:off x="278120" y="9226550"/>
            <a:ext cx="12584769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                                                                     CEMC: Bringing Teachers Together Virtually | August 18, 2021                                                                           4</a:t>
            </a:r>
          </a:p>
        </p:txBody>
      </p:sp>
      <p:sp>
        <p:nvSpPr>
          <p:cNvPr id="159" name="Connection Line"/>
          <p:cNvSpPr/>
          <p:nvPr/>
        </p:nvSpPr>
        <p:spPr>
          <a:xfrm>
            <a:off x="61685" y="9005538"/>
            <a:ext cx="12847786" cy="48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rgbClr val="14469F">
                <a:alpha val="17277"/>
              </a:srgbClr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52" name="Writing mathematical symbols (Notability/One Note and iPad, Smart Board and Doc Camera, LaTex)"/>
          <p:cNvSpPr txBox="1"/>
          <p:nvPr/>
        </p:nvSpPr>
        <p:spPr>
          <a:xfrm>
            <a:off x="421930" y="2027978"/>
            <a:ext cx="12297149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457200" algn="l">
              <a:buSzPct val="75000"/>
              <a:buChar char="•"/>
              <a:defRPr sz="3200"/>
            </a:lvl1pPr>
          </a:lstStyle>
          <a:p>
            <a:pPr/>
            <a:r>
              <a:t>Writing mathematical symbols (Notability/One Note and iPad, Smart Board and Doc Camera, LaTex)</a:t>
            </a:r>
          </a:p>
        </p:txBody>
      </p:sp>
      <p:sp>
        <p:nvSpPr>
          <p:cNvPr id="153" name="Rethinking lesson plans and assessment to fit a very different format"/>
          <p:cNvSpPr txBox="1"/>
          <p:nvPr/>
        </p:nvSpPr>
        <p:spPr>
          <a:xfrm>
            <a:off x="377911" y="3238500"/>
            <a:ext cx="12584769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457200" algn="l">
              <a:buSzPct val="75000"/>
              <a:buChar char="•"/>
              <a:defRPr sz="3200"/>
            </a:lvl1pPr>
          </a:lstStyle>
          <a:p>
            <a:pPr/>
            <a:r>
              <a:t>Rethinking lesson plans and assessment to fit a very different format</a:t>
            </a:r>
          </a:p>
        </p:txBody>
      </p:sp>
      <p:sp>
        <p:nvSpPr>
          <p:cNvPr id="154" name="Real-time instruction on Zoom/MS Teams doesn’t allow us to read the pulse of the classroom (student engagement)"/>
          <p:cNvSpPr txBox="1"/>
          <p:nvPr/>
        </p:nvSpPr>
        <p:spPr>
          <a:xfrm>
            <a:off x="377910" y="4343400"/>
            <a:ext cx="12584770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457200" algn="l">
              <a:buSzPct val="75000"/>
              <a:buChar char="•"/>
              <a:defRPr sz="3200"/>
            </a:lvl1pPr>
          </a:lstStyle>
          <a:p>
            <a:pPr/>
            <a:r>
              <a:t>Real-time instruction on Zoom/MS Teams doesn’t allow us to read the pulse of the classroom (student engagement)</a:t>
            </a:r>
          </a:p>
        </p:txBody>
      </p:sp>
      <p:sp>
        <p:nvSpPr>
          <p:cNvPr id="155" name="Time management"/>
          <p:cNvSpPr txBox="1"/>
          <p:nvPr/>
        </p:nvSpPr>
        <p:spPr>
          <a:xfrm>
            <a:off x="379702" y="5448299"/>
            <a:ext cx="395925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7200" indent="-457200" algn="l">
              <a:buSzPct val="75000"/>
              <a:buChar char="•"/>
              <a:defRPr sz="3200"/>
            </a:lvl1pPr>
          </a:lstStyle>
          <a:p>
            <a:pPr/>
            <a:r>
              <a:t>Time management</a:t>
            </a:r>
          </a:p>
        </p:txBody>
      </p:sp>
      <p:sp>
        <p:nvSpPr>
          <p:cNvPr id="156" name="Plato’s criticism of writing over face-to-face discussion"/>
          <p:cNvSpPr txBox="1"/>
          <p:nvPr/>
        </p:nvSpPr>
        <p:spPr>
          <a:xfrm>
            <a:off x="352342" y="6193078"/>
            <a:ext cx="10388093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7200" indent="-457200" algn="l">
              <a:buSzPct val="75000"/>
              <a:buChar char="•"/>
              <a:defRPr sz="3200"/>
            </a:lvl1pPr>
          </a:lstStyle>
          <a:p>
            <a:pPr/>
            <a:r>
              <a:t>Plato’s criticism of writing over face-to-face discussion</a:t>
            </a:r>
          </a:p>
        </p:txBody>
      </p:sp>
      <p:sp>
        <p:nvSpPr>
          <p:cNvPr id="157" name="Enjoy students’ company"/>
          <p:cNvSpPr txBox="1"/>
          <p:nvPr/>
        </p:nvSpPr>
        <p:spPr>
          <a:xfrm>
            <a:off x="397500" y="6965036"/>
            <a:ext cx="513374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7200" indent="-457200" algn="l">
              <a:buSzPct val="75000"/>
              <a:buChar char="•"/>
              <a:defRPr sz="3200"/>
            </a:lvl1pPr>
          </a:lstStyle>
          <a:p>
            <a:pPr/>
            <a:r>
              <a:t>Enjoy students’ company</a:t>
            </a:r>
          </a:p>
        </p:txBody>
      </p:sp>
      <p:sp>
        <p:nvSpPr>
          <p:cNvPr id="158" name="To start a new school year remotely would be very challenging."/>
          <p:cNvSpPr txBox="1"/>
          <p:nvPr/>
        </p:nvSpPr>
        <p:spPr>
          <a:xfrm>
            <a:off x="370141" y="7736993"/>
            <a:ext cx="1198483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7200" indent="-457200" algn="l">
              <a:buSzPct val="75000"/>
              <a:buChar char="•"/>
              <a:defRPr sz="3200"/>
            </a:lvl1pPr>
          </a:lstStyle>
          <a:p>
            <a:pPr/>
            <a:r>
              <a:t>To start a new school year remotely would be very challenging.</a:t>
            </a:r>
          </a:p>
        </p:txBody>
      </p:sp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5"/>
      <p:bldP build="whole" bldLvl="1" animBg="1" rev="0" advAuto="0" spid="155" grpId="4"/>
      <p:bldP build="whole" bldLvl="1" animBg="1" rev="0" advAuto="0" spid="152" grpId="1"/>
      <p:bldP build="whole" bldLvl="1" animBg="1" rev="0" advAuto="0" spid="158" grpId="7"/>
      <p:bldP build="whole" bldLvl="1" animBg="1" rev="0" advAuto="0" spid="157" grpId="6"/>
      <p:bldP build="whole" bldLvl="1" animBg="1" rev="0" advAuto="0" spid="154" grpId="3"/>
      <p:bldP build="whole" bldLvl="1" animBg="1" rev="0" advAuto="0" spid="15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coronavirus-RNA-proteins-image-750x500.jpg" descr="coronavirus-RNA-proteins-image-750x500.jpg"/>
          <p:cNvPicPr>
            <a:picLocks noChangeAspect="1"/>
          </p:cNvPicPr>
          <p:nvPr/>
        </p:nvPicPr>
        <p:blipFill>
          <a:blip r:embed="rId2">
            <a:alphaModFix amt="10535"/>
            <a:extLst/>
          </a:blip>
          <a:stretch>
            <a:fillRect/>
          </a:stretch>
        </p:blipFill>
        <p:spPr>
          <a:xfrm>
            <a:off x="-1045367" y="-19484"/>
            <a:ext cx="15061889" cy="1004126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Education in pandemic times…"/>
          <p:cNvSpPr txBox="1"/>
          <p:nvPr>
            <p:ph type="title"/>
          </p:nvPr>
        </p:nvSpPr>
        <p:spPr>
          <a:xfrm>
            <a:off x="775064" y="603239"/>
            <a:ext cx="11790463" cy="1474094"/>
          </a:xfrm>
          <a:prstGeom prst="rect">
            <a:avLst/>
          </a:prstGeom>
        </p:spPr>
        <p:txBody>
          <a:bodyPr/>
          <a:lstStyle/>
          <a:p>
            <a:pPr defTabSz="560831">
              <a:defRPr b="1" sz="4703">
                <a:latin typeface="Helvetica"/>
                <a:ea typeface="Helvetica"/>
                <a:cs typeface="Helvetica"/>
                <a:sym typeface="Helvetica"/>
              </a:defRPr>
            </a:pPr>
            <a:r>
              <a:rPr sz="4224"/>
              <a:t>Education in pandemic times</a:t>
            </a:r>
            <a:endParaRPr sz="4224"/>
          </a:p>
          <a:p>
            <a:pPr defTabSz="560831">
              <a:defRPr b="1" sz="4703">
                <a:latin typeface="Helvetica"/>
                <a:ea typeface="Helvetica"/>
                <a:cs typeface="Helvetica"/>
                <a:sym typeface="Helvetica"/>
              </a:defRPr>
            </a:pPr>
            <a:r>
              <a:rPr sz="4224"/>
              <a:t> Opportunities</a:t>
            </a:r>
            <a:r>
              <a:t> </a:t>
            </a:r>
          </a:p>
        </p:txBody>
      </p:sp>
      <p:sp>
        <p:nvSpPr>
          <p:cNvPr id="163" name="CEMC: Bringing Teachers Together Virtually | August 18, 2021                                                                           5"/>
          <p:cNvSpPr txBox="1"/>
          <p:nvPr/>
        </p:nvSpPr>
        <p:spPr>
          <a:xfrm>
            <a:off x="278120" y="9226550"/>
            <a:ext cx="12584769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                                                                     CEMC: Bringing Teachers Together Virtually | August 18, 2021                                                                           5</a:t>
            </a:r>
          </a:p>
        </p:txBody>
      </p:sp>
      <p:sp>
        <p:nvSpPr>
          <p:cNvPr id="170" name="Connection Line"/>
          <p:cNvSpPr/>
          <p:nvPr/>
        </p:nvSpPr>
        <p:spPr>
          <a:xfrm>
            <a:off x="61685" y="9005538"/>
            <a:ext cx="12847786" cy="48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rgbClr val="14469F">
                <a:alpha val="17277"/>
              </a:srgbClr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65" name="The major advantage of online learning is “anytime, anywhere learning”"/>
          <p:cNvSpPr txBox="1"/>
          <p:nvPr/>
        </p:nvSpPr>
        <p:spPr>
          <a:xfrm>
            <a:off x="326306" y="2841393"/>
            <a:ext cx="1248839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457200">
              <a:buSzPct val="75000"/>
              <a:buChar char="•"/>
              <a:defRPr sz="3200">
                <a:solidFill>
                  <a:srgbClr val="FEFEF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 major advantage of online learning is “anytime, anywhere learning”</a:t>
            </a:r>
          </a:p>
        </p:txBody>
      </p:sp>
      <p:sp>
        <p:nvSpPr>
          <p:cNvPr id="166" name="Textual files and lesson/lecture capture videos"/>
          <p:cNvSpPr txBox="1"/>
          <p:nvPr/>
        </p:nvSpPr>
        <p:spPr>
          <a:xfrm>
            <a:off x="312696" y="4074366"/>
            <a:ext cx="869377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88757" indent="-288757" algn="l" defTabSz="457200">
              <a:buSzPct val="75000"/>
              <a:buChar char="•"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Textual files and lesson/lecture capture videos</a:t>
            </a:r>
          </a:p>
        </p:txBody>
      </p:sp>
      <p:sp>
        <p:nvSpPr>
          <p:cNvPr id="167" name="Engaging teachers and students in the development, implementation, and use of education technology"/>
          <p:cNvSpPr txBox="1"/>
          <p:nvPr/>
        </p:nvSpPr>
        <p:spPr>
          <a:xfrm>
            <a:off x="326306" y="4921032"/>
            <a:ext cx="12488397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88757" indent="-288757" algn="l" defTabSz="457200">
              <a:buSzPct val="75000"/>
              <a:buChar char="•"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Engaging teachers and students in the development, implementation, and use of education technology</a:t>
            </a:r>
          </a:p>
        </p:txBody>
      </p:sp>
      <p:sp>
        <p:nvSpPr>
          <p:cNvPr id="168" name="The paradox of online communication"/>
          <p:cNvSpPr txBox="1"/>
          <p:nvPr/>
        </p:nvSpPr>
        <p:spPr>
          <a:xfrm>
            <a:off x="326429" y="6250298"/>
            <a:ext cx="718029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88757" indent="-288757" algn="l" defTabSz="457200">
              <a:buSzPct val="75000"/>
              <a:buChar char="•"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 paradox of online communication</a:t>
            </a:r>
          </a:p>
        </p:txBody>
      </p:sp>
      <p:sp>
        <p:nvSpPr>
          <p:cNvPr id="169" name="Maximizing the use of learning outside the classroom. Flipped classrooms - flipped learning."/>
          <p:cNvSpPr txBox="1"/>
          <p:nvPr/>
        </p:nvSpPr>
        <p:spPr>
          <a:xfrm>
            <a:off x="326429" y="7161978"/>
            <a:ext cx="11629859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88757" indent="-288757" algn="l" defTabSz="457200">
              <a:buSzPct val="75000"/>
              <a:buChar char="•"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Maximizing the use of learning outside the classroom. Flipped classrooms - flipped learning.</a:t>
            </a:r>
          </a:p>
        </p:txBody>
      </p:sp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1"/>
      <p:bldP build="whole" bldLvl="1" animBg="1" rev="0" advAuto="0" spid="169" grpId="5"/>
      <p:bldP build="whole" bldLvl="1" animBg="1" rev="0" advAuto="0" spid="166" grpId="2"/>
      <p:bldP build="whole" bldLvl="1" animBg="1" rev="0" advAuto="0" spid="167" grpId="3"/>
      <p:bldP build="whole" bldLvl="1" animBg="1" rev="0" advAuto="0" spid="168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oronavirus-RNA-proteins-image-750x500.jpg" descr="coronavirus-RNA-proteins-image-750x500.jpg"/>
          <p:cNvPicPr>
            <a:picLocks noChangeAspect="1"/>
          </p:cNvPicPr>
          <p:nvPr/>
        </p:nvPicPr>
        <p:blipFill>
          <a:blip r:embed="rId2">
            <a:alphaModFix amt="10535"/>
            <a:extLst/>
          </a:blip>
          <a:stretch>
            <a:fillRect/>
          </a:stretch>
        </p:blipFill>
        <p:spPr>
          <a:xfrm>
            <a:off x="-1045367" y="-19484"/>
            <a:ext cx="15061889" cy="1004126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What Changes Are Worth Keeping?"/>
          <p:cNvSpPr txBox="1"/>
          <p:nvPr>
            <p:ph type="title"/>
          </p:nvPr>
        </p:nvSpPr>
        <p:spPr>
          <a:xfrm>
            <a:off x="775064" y="603239"/>
            <a:ext cx="11790463" cy="1474094"/>
          </a:xfrm>
          <a:prstGeom prst="rect">
            <a:avLst/>
          </a:prstGeom>
        </p:spPr>
        <p:txBody>
          <a:bodyPr/>
          <a:lstStyle>
            <a:lvl1pPr defTabSz="457200">
              <a:defRPr b="1" sz="4400">
                <a:solidFill>
                  <a:srgbClr val="FDFDFD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What Changes Are Worth Keeping?</a:t>
            </a:r>
          </a:p>
        </p:txBody>
      </p:sp>
      <p:sp>
        <p:nvSpPr>
          <p:cNvPr id="174" name="CEMC: Bringing Teachers Together Virtually | August 18, 2021                                                                           6"/>
          <p:cNvSpPr txBox="1"/>
          <p:nvPr/>
        </p:nvSpPr>
        <p:spPr>
          <a:xfrm>
            <a:off x="278120" y="9226550"/>
            <a:ext cx="12584769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                                                                     CEMC: Bringing Teachers Together Virtually | August 18, 2021                                                                           6</a:t>
            </a:r>
          </a:p>
        </p:txBody>
      </p:sp>
      <p:sp>
        <p:nvSpPr>
          <p:cNvPr id="181" name="Connection Line"/>
          <p:cNvSpPr/>
          <p:nvPr/>
        </p:nvSpPr>
        <p:spPr>
          <a:xfrm>
            <a:off x="61685" y="9005538"/>
            <a:ext cx="12847786" cy="48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rgbClr val="14469F">
                <a:alpha val="17277"/>
              </a:srgbClr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76" name="Course materials  and video analysis"/>
          <p:cNvSpPr txBox="1"/>
          <p:nvPr/>
        </p:nvSpPr>
        <p:spPr>
          <a:xfrm>
            <a:off x="439638" y="3490460"/>
            <a:ext cx="1209188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457200" algn="l">
              <a:buSzPct val="75000"/>
              <a:buChar char="•"/>
              <a:defRPr sz="3200"/>
            </a:lvl1pPr>
          </a:lstStyle>
          <a:p>
            <a:pPr/>
            <a:r>
              <a:t>Course materials  and video analysis</a:t>
            </a:r>
          </a:p>
        </p:txBody>
      </p:sp>
      <p:sp>
        <p:nvSpPr>
          <p:cNvPr id="177" name="Online interactions and discussions with students and parents"/>
          <p:cNvSpPr txBox="1"/>
          <p:nvPr/>
        </p:nvSpPr>
        <p:spPr>
          <a:xfrm>
            <a:off x="375099" y="4326015"/>
            <a:ext cx="1183487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7200" indent="-457200" algn="l">
              <a:buSzPct val="75000"/>
              <a:buChar char="•"/>
              <a:defRPr sz="3200"/>
            </a:lvl1pPr>
          </a:lstStyle>
          <a:p>
            <a:pPr/>
            <a:r>
              <a:t>Online interactions and discussions with students and parents</a:t>
            </a:r>
          </a:p>
        </p:txBody>
      </p:sp>
      <p:sp>
        <p:nvSpPr>
          <p:cNvPr id="178" name="Open-book assessments"/>
          <p:cNvSpPr txBox="1"/>
          <p:nvPr/>
        </p:nvSpPr>
        <p:spPr>
          <a:xfrm>
            <a:off x="387939" y="5161570"/>
            <a:ext cx="511098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7200" indent="-457200" algn="l">
              <a:buSzPct val="75000"/>
              <a:buChar char="•"/>
              <a:defRPr sz="3200"/>
            </a:lvl1pPr>
          </a:lstStyle>
          <a:p>
            <a:pPr/>
            <a:r>
              <a:t>Open-book assessments</a:t>
            </a:r>
          </a:p>
        </p:txBody>
      </p:sp>
      <p:sp>
        <p:nvSpPr>
          <p:cNvPr id="179" name="Flipped classrooms"/>
          <p:cNvSpPr txBox="1"/>
          <p:nvPr/>
        </p:nvSpPr>
        <p:spPr>
          <a:xfrm>
            <a:off x="415299" y="5997125"/>
            <a:ext cx="413197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7200" indent="-457200" algn="l">
              <a:buSzPct val="75000"/>
              <a:buChar char="•"/>
              <a:defRPr sz="3200"/>
            </a:lvl1pPr>
          </a:lstStyle>
          <a:p>
            <a:pPr/>
            <a:r>
              <a:t>Flipped classrooms</a:t>
            </a:r>
          </a:p>
        </p:txBody>
      </p:sp>
      <p:sp>
        <p:nvSpPr>
          <p:cNvPr id="180" name="Online interactive math technology"/>
          <p:cNvSpPr txBox="1"/>
          <p:nvPr/>
        </p:nvSpPr>
        <p:spPr>
          <a:xfrm>
            <a:off x="411643" y="6832680"/>
            <a:ext cx="687354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7200" indent="-457200" algn="l">
              <a:buSzPct val="75000"/>
              <a:buChar char="•"/>
              <a:defRPr sz="3200"/>
            </a:lvl1pPr>
          </a:lstStyle>
          <a:p>
            <a:pPr/>
            <a:r>
              <a:t>Online interactive math technology</a:t>
            </a:r>
          </a:p>
        </p:txBody>
      </p:sp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3"/>
      <p:bldP build="whole" bldLvl="1" animBg="1" rev="0" advAuto="0" spid="177" grpId="2"/>
      <p:bldP build="whole" bldLvl="1" animBg="1" rev="0" advAuto="0" spid="179" grpId="4"/>
      <p:bldP build="whole" bldLvl="1" animBg="1" rev="0" advAuto="0" spid="176" grpId="1"/>
      <p:bldP build="whole" bldLvl="1" animBg="1" rev="0" advAuto="0" spid="180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coronavirus-RNA-proteins-image-750x500.jpg" descr="coronavirus-RNA-proteins-image-750x500.jpg"/>
          <p:cNvPicPr>
            <a:picLocks noChangeAspect="1"/>
          </p:cNvPicPr>
          <p:nvPr/>
        </p:nvPicPr>
        <p:blipFill>
          <a:blip r:embed="rId2">
            <a:alphaModFix amt="10535"/>
            <a:extLst/>
          </a:blip>
          <a:stretch>
            <a:fillRect/>
          </a:stretch>
        </p:blipFill>
        <p:spPr>
          <a:xfrm>
            <a:off x="-860649" y="-245430"/>
            <a:ext cx="15061889" cy="1004126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What Changes Are Worth Keeping?"/>
          <p:cNvSpPr txBox="1"/>
          <p:nvPr>
            <p:ph type="title"/>
          </p:nvPr>
        </p:nvSpPr>
        <p:spPr>
          <a:xfrm>
            <a:off x="775064" y="603239"/>
            <a:ext cx="11790463" cy="1474094"/>
          </a:xfrm>
          <a:prstGeom prst="rect">
            <a:avLst/>
          </a:prstGeom>
        </p:spPr>
        <p:txBody>
          <a:bodyPr/>
          <a:lstStyle>
            <a:lvl1pPr defTabSz="457200">
              <a:defRPr b="1" sz="4400">
                <a:solidFill>
                  <a:srgbClr val="FDFDFD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What Changes Are Worth Keeping?</a:t>
            </a:r>
          </a:p>
        </p:txBody>
      </p:sp>
      <p:sp>
        <p:nvSpPr>
          <p:cNvPr id="185" name="CEMC: Bringing Teachers Together Virtually | August 18, 2021                                                                           6"/>
          <p:cNvSpPr txBox="1"/>
          <p:nvPr/>
        </p:nvSpPr>
        <p:spPr>
          <a:xfrm>
            <a:off x="278120" y="9226550"/>
            <a:ext cx="12584769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                                                                     CEMC: Bringing Teachers Together Virtually | August 18, 2021                                                                           6</a:t>
            </a:r>
          </a:p>
        </p:txBody>
      </p:sp>
      <p:sp>
        <p:nvSpPr>
          <p:cNvPr id="189" name="Connection Line"/>
          <p:cNvSpPr/>
          <p:nvPr/>
        </p:nvSpPr>
        <p:spPr>
          <a:xfrm>
            <a:off x="61685" y="9005538"/>
            <a:ext cx="12847786" cy="48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rgbClr val="14469F">
                <a:alpha val="17277"/>
              </a:srgbClr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87" name="Online interactive math technology"/>
          <p:cNvSpPr txBox="1"/>
          <p:nvPr/>
        </p:nvSpPr>
        <p:spPr>
          <a:xfrm>
            <a:off x="649035" y="3240539"/>
            <a:ext cx="10057211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Online interactive math technology</a:t>
            </a:r>
          </a:p>
        </p:txBody>
      </p:sp>
      <p:sp>
        <p:nvSpPr>
          <p:cNvPr id="188" name="https://www.scootle.edu.au/ec/viewing/L2801/L2801/index.html…"/>
          <p:cNvSpPr txBox="1"/>
          <p:nvPr/>
        </p:nvSpPr>
        <p:spPr>
          <a:xfrm>
            <a:off x="609899" y="4192015"/>
            <a:ext cx="10354358" cy="347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85800" indent="-685800" algn="l">
              <a:buSzPct val="100000"/>
              <a:buAutoNum type="arabicPeriod" startAt="1"/>
              <a:defRPr sz="3200"/>
            </a:pPr>
            <a:r>
              <a:rPr u="sng">
                <a:hlinkClick r:id="rId3" invalidUrl="" action="" tgtFrame="" tooltip="" history="1" highlightClick="0" endSnd="0"/>
              </a:rPr>
              <a:t>https://www.scootle.edu.au/ec/viewing/L2801/L2801/index.html</a:t>
            </a:r>
            <a:r>
              <a:t>                      </a:t>
            </a:r>
          </a:p>
          <a:p>
            <a:pPr marL="685800" indent="-685800" algn="l">
              <a:buSzPct val="100000"/>
              <a:buAutoNum type="arabicPeriod" startAt="1"/>
              <a:defRPr sz="3200"/>
            </a:pPr>
            <a:r>
              <a:rPr u="sng">
                <a:hlinkClick r:id="rId4" invalidUrl="" action="" tgtFrame="" tooltip="" history="1" highlightClick="0" endSnd="0"/>
              </a:rPr>
              <a:t>http://scootle.edu.au/ec/acSubject?name=%22Mathematics%22</a:t>
            </a:r>
          </a:p>
          <a:p>
            <a:pPr marL="685800" indent="-685800" algn="l">
              <a:buSzPct val="100000"/>
              <a:buAutoNum type="arabicPeriod" startAt="1"/>
              <a:defRPr sz="3200"/>
            </a:pPr>
            <a:r>
              <a:rPr u="sng">
                <a:hlinkClick r:id="rId5" invalidUrl="" action="" tgtFrame="" tooltip="" history="1" highlightClick="0" endSnd="0"/>
              </a:rPr>
              <a:t>https://learnx.ca/infinity/</a:t>
            </a:r>
          </a:p>
          <a:p>
            <a:pPr marL="685800" indent="-685800" algn="l">
              <a:buSzPct val="100000"/>
              <a:buAutoNum type="arabicPeriod" startAt="1"/>
              <a:defRPr sz="3200"/>
            </a:pPr>
            <a:r>
              <a:rPr u="sng">
                <a:hlinkClick r:id="rId6" invalidUrl="" action="" tgtFrame="" tooltip="" history="1" highlightClick="0" endSnd="0"/>
              </a:rPr>
              <a:t>https://www.geogebra.org/</a:t>
            </a:r>
          </a:p>
          <a:p>
            <a:pPr marL="685800" indent="-685800" algn="l">
              <a:buSzPct val="100000"/>
              <a:buAutoNum type="arabicPeriod" startAt="1"/>
              <a:defRPr sz="3200"/>
            </a:pPr>
            <a:r>
              <a:rPr u="sng">
                <a:hlinkClick r:id="rId7" invalidUrl="" action="" tgtFrame="" tooltip="" history="1" highlightClick="0" endSnd="0"/>
              </a:rPr>
              <a:t>https://mathigon.org/</a:t>
            </a:r>
          </a:p>
        </p:txBody>
      </p:sp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2"/>
      <p:bldP build="whole" bldLvl="1" animBg="1" rev="0" advAuto="0" spid="18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coronavirus-RNA-proteins-image-750x500.jpg" descr="coronavirus-RNA-proteins-image-750x500.jpg"/>
          <p:cNvPicPr>
            <a:picLocks noChangeAspect="1"/>
          </p:cNvPicPr>
          <p:nvPr/>
        </p:nvPicPr>
        <p:blipFill>
          <a:blip r:embed="rId2">
            <a:alphaModFix amt="10535"/>
            <a:extLst/>
          </a:blip>
          <a:stretch>
            <a:fillRect/>
          </a:stretch>
        </p:blipFill>
        <p:spPr>
          <a:xfrm>
            <a:off x="-1045367" y="-19484"/>
            <a:ext cx="15061889" cy="1004126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CEMC: Bringing Teachers Together Virtually | August 18, 2021                                                                           7"/>
          <p:cNvSpPr txBox="1"/>
          <p:nvPr/>
        </p:nvSpPr>
        <p:spPr>
          <a:xfrm>
            <a:off x="278120" y="9226550"/>
            <a:ext cx="12584769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                                                                    CEMC: Bringing Teachers Together Virtually | August 18, 2021                                                                           7</a:t>
            </a:r>
          </a:p>
        </p:txBody>
      </p:sp>
      <p:sp>
        <p:nvSpPr>
          <p:cNvPr id="197" name="Connection Line"/>
          <p:cNvSpPr/>
          <p:nvPr/>
        </p:nvSpPr>
        <p:spPr>
          <a:xfrm>
            <a:off x="61685" y="9005538"/>
            <a:ext cx="12847786" cy="48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rgbClr val="14469F">
                <a:alpha val="17277"/>
              </a:srgbClr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94" name="Q  &amp; A"/>
          <p:cNvSpPr txBox="1"/>
          <p:nvPr/>
        </p:nvSpPr>
        <p:spPr>
          <a:xfrm>
            <a:off x="5516306" y="1033462"/>
            <a:ext cx="1938543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70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z="5000"/>
              <a:t>Q</a:t>
            </a:r>
            <a:r>
              <a:t> </a:t>
            </a:r>
            <a:r>
              <a:rPr b="0"/>
              <a:t> </a:t>
            </a:r>
            <a:r>
              <a:rPr b="0" sz="4200"/>
              <a:t>&amp;</a:t>
            </a:r>
            <a:r>
              <a:rPr b="0"/>
              <a:t> </a:t>
            </a:r>
            <a:r>
              <a:rPr sz="5100"/>
              <a:t>A</a:t>
            </a:r>
          </a:p>
        </p:txBody>
      </p:sp>
      <p:sp>
        <p:nvSpPr>
          <p:cNvPr id="195" name="Merci!"/>
          <p:cNvSpPr txBox="1"/>
          <p:nvPr/>
        </p:nvSpPr>
        <p:spPr>
          <a:xfrm>
            <a:off x="7888388" y="5391149"/>
            <a:ext cx="1632876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b="1">
                <a:latin typeface="Times Roman"/>
                <a:ea typeface="Times Roman"/>
                <a:cs typeface="Times Roman"/>
                <a:sym typeface="Times Roman"/>
              </a:rPr>
              <a:t>Merci!</a:t>
            </a:r>
            <a:r>
              <a:t> </a:t>
            </a:r>
          </a:p>
        </p:txBody>
      </p:sp>
      <p:sp>
        <p:nvSpPr>
          <p:cNvPr id="196" name="Thank You!"/>
          <p:cNvSpPr txBox="1"/>
          <p:nvPr/>
        </p:nvSpPr>
        <p:spPr>
          <a:xfrm>
            <a:off x="2646559" y="3767206"/>
            <a:ext cx="255110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Times Roman"/>
                <a:ea typeface="Times Roman"/>
                <a:cs typeface="Times Roman"/>
                <a:sym typeface="Times Roman"/>
              </a:rPr>
              <a:t>Thank You!</a:t>
            </a:r>
          </a:p>
        </p:txBody>
      </p:sp>
    </p:spTree>
  </p:cSld>
  <p:clrMapOvr>
    <a:masterClrMapping/>
  </p:clrMapOvr>
  <p:transition xmlns:p14="http://schemas.microsoft.com/office/powerpoint/2010/main" spd="slow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coronavirus-RNA-proteins-image-750x500.jpg" descr="coronavirus-RNA-proteins-image-750x500.jpg"/>
          <p:cNvPicPr>
            <a:picLocks noChangeAspect="1"/>
          </p:cNvPicPr>
          <p:nvPr/>
        </p:nvPicPr>
        <p:blipFill>
          <a:blip r:embed="rId2">
            <a:alphaModFix amt="10535"/>
            <a:extLst/>
          </a:blip>
          <a:stretch>
            <a:fillRect/>
          </a:stretch>
        </p:blipFill>
        <p:spPr>
          <a:xfrm>
            <a:off x="-1045367" y="-19484"/>
            <a:ext cx="15061889" cy="1004126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CEMC: Bringing Teachers Together Virtually | August 18, 2021                                                                           8"/>
          <p:cNvSpPr txBox="1"/>
          <p:nvPr/>
        </p:nvSpPr>
        <p:spPr>
          <a:xfrm>
            <a:off x="278120" y="9226550"/>
            <a:ext cx="12584769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                                                                     CEMC: Bringing Teachers Together Virtually | August 18, 2021                                                                           8</a:t>
            </a:r>
          </a:p>
        </p:txBody>
      </p:sp>
      <p:sp>
        <p:nvSpPr>
          <p:cNvPr id="204" name="Connection Line"/>
          <p:cNvSpPr/>
          <p:nvPr/>
        </p:nvSpPr>
        <p:spPr>
          <a:xfrm>
            <a:off x="61685" y="9005538"/>
            <a:ext cx="12847786" cy="48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rgbClr val="14469F">
                <a:alpha val="17277"/>
              </a:srgbClr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202" name="References"/>
          <p:cNvSpPr txBox="1"/>
          <p:nvPr/>
        </p:nvSpPr>
        <p:spPr>
          <a:xfrm>
            <a:off x="4575985" y="662083"/>
            <a:ext cx="3469799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References</a:t>
            </a:r>
          </a:p>
        </p:txBody>
      </p:sp>
      <p:sp>
        <p:nvSpPr>
          <p:cNvPr id="203" name="https://en.ccunesco.ca/idealab/education-and-covid-19-challenges-and-opportunities…"/>
          <p:cNvSpPr txBox="1"/>
          <p:nvPr/>
        </p:nvSpPr>
        <p:spPr>
          <a:xfrm>
            <a:off x="809444" y="3172346"/>
            <a:ext cx="11352268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>
              <a:buSzPct val="75000"/>
              <a:buChar char="•"/>
              <a:defRPr sz="2900"/>
            </a:pPr>
            <a:r>
              <a:rPr u="sng">
                <a:hlinkClick r:id="rId3" invalidUrl="" action="" tgtFrame="" tooltip="" history="1" highlightClick="0" endSnd="0"/>
              </a:rPr>
              <a:t>https://en.ccunesco.ca/idealab/education-and-covid-19-challenges-and-opportunities</a:t>
            </a:r>
          </a:p>
          <a:p>
            <a:pPr marL="457200" indent="-457200" algn="l">
              <a:buSzPct val="75000"/>
              <a:buChar char="•"/>
              <a:defRPr sz="2900"/>
            </a:pPr>
            <a:r>
              <a:rPr u="sng">
                <a:hlinkClick r:id="rId4" invalidUrl="" action="" tgtFrame="" tooltip="" history="1" highlightClick="0" endSnd="0"/>
              </a:rPr>
              <a:t>https://hechingerreport.org</a:t>
            </a:r>
          </a:p>
          <a:p>
            <a:pPr marL="180473" indent="-180473" algn="l">
              <a:buSzPct val="75000"/>
              <a:buChar char="•"/>
              <a:defRPr sz="2900"/>
            </a:pPr>
            <a:r>
              <a:t>   </a:t>
            </a:r>
            <a:r>
              <a:rPr u="sng">
                <a:hlinkClick r:id="rId5" invalidUrl="" action="" tgtFrame="" tooltip="" history="1" highlightClick="0" endSnd="0"/>
              </a:rPr>
              <a:t>https://www.scootle.edu.au/ec/viewing/L2801/L2801/index.html</a:t>
            </a:r>
          </a:p>
          <a:p>
            <a:pPr marL="180473" indent="-180473" algn="l">
              <a:buSzPct val="75000"/>
              <a:buChar char="•"/>
              <a:defRPr sz="2900"/>
            </a:pPr>
            <a:r>
              <a:t>   </a:t>
            </a:r>
            <a:r>
              <a:rPr u="sng">
                <a:hlinkClick r:id="rId6" invalidUrl="" action="" tgtFrame="" tooltip="" history="1" highlightClick="0" endSnd="0"/>
              </a:rPr>
              <a:t>http://scootle.edu.au/ec/acSubject?name=%22Mathematics%22</a:t>
            </a:r>
          </a:p>
          <a:p>
            <a:pPr marL="180473" indent="-180473" algn="l">
              <a:buSzPct val="75000"/>
              <a:buChar char="•"/>
              <a:defRPr sz="2900"/>
            </a:pPr>
            <a:r>
              <a:t>   </a:t>
            </a:r>
            <a:r>
              <a:rPr u="sng">
                <a:hlinkClick r:id="rId7" invalidUrl="" action="" tgtFrame="" tooltip="" history="1" highlightClick="0" endSnd="0"/>
              </a:rPr>
              <a:t>https://learnx.ca/infinity/</a:t>
            </a:r>
          </a:p>
          <a:p>
            <a:pPr marL="180473" indent="-180473" algn="l">
              <a:buSzPct val="75000"/>
              <a:buChar char="•"/>
              <a:defRPr sz="2900"/>
            </a:pPr>
            <a:r>
              <a:t>   </a:t>
            </a:r>
            <a:r>
              <a:rPr u="sng">
                <a:hlinkClick r:id="rId8" invalidUrl="" action="" tgtFrame="" tooltip="" history="1" highlightClick="0" endSnd="0"/>
              </a:rPr>
              <a:t>https://www.geogebra.org/</a:t>
            </a:r>
          </a:p>
          <a:p>
            <a:pPr marL="180473" indent="-180473" algn="l">
              <a:buSzPct val="75000"/>
              <a:buChar char="•"/>
              <a:defRPr sz="2900"/>
            </a:pPr>
            <a:r>
              <a:t>   </a:t>
            </a:r>
            <a:r>
              <a:rPr u="sng">
                <a:hlinkClick r:id="rId9" invalidUrl="" action="" tgtFrame="" tooltip="" history="1" highlightClick="0" endSnd="0"/>
              </a:rPr>
              <a:t>https://mathigon.org/</a:t>
            </a:r>
          </a:p>
        </p:txBody>
      </p:sp>
    </p:spTree>
  </p:cSld>
  <p:clrMapOvr>
    <a:masterClrMapping/>
  </p:clrMapOvr>
  <p:transition xmlns:p14="http://schemas.microsoft.com/office/powerpoint/2010/main" spd="slow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